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EBC3A-94A2-4096-A01A-A7978FAA9403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746BF-14CC-4390-AE3A-2982DF7C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9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746BF-14CC-4390-AE3A-2982DF7CEE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8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746BF-14CC-4390-AE3A-2982DF7CEE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8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A picture containing object, indoor, microscope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5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165" y="165100"/>
            <a:ext cx="5981836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6955533" y="1530141"/>
            <a:ext cx="4499868" cy="21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6955533" y="6001898"/>
            <a:ext cx="1751689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6955533" y="4548291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3"/>
          </p:nvPr>
        </p:nvSpPr>
        <p:spPr>
          <a:xfrm>
            <a:off x="6955533" y="3892675"/>
            <a:ext cx="403244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4"/>
          </p:nvPr>
        </p:nvSpPr>
        <p:spPr>
          <a:xfrm>
            <a:off x="6955533" y="5233523"/>
            <a:ext cx="4032448" cy="5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0" name="Google Shape;20;p6" descr="A picture containing objec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7861" y="856831"/>
            <a:ext cx="960284" cy="31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7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1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24" name="Google Shape;24;p9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2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079501" y="1124744"/>
            <a:ext cx="10858500" cy="497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2959-3FE3-8A8B-CA51-31FDB43CA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7442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only" preserve="1">
  <p:cSld name="Heading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25501" y="188640"/>
            <a:ext cx="11366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A28ED-75AE-BBB7-FEA8-067FC7310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46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preserve="1">
  <p:cSld name="2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2"/>
          <p:cNvGrpSpPr/>
          <p:nvPr/>
        </p:nvGrpSpPr>
        <p:grpSpPr>
          <a:xfrm>
            <a:off x="2438401" y="2057401"/>
            <a:ext cx="7006957" cy="1995518"/>
            <a:chOff x="854653" y="1145908"/>
            <a:chExt cx="5255232" cy="1994978"/>
          </a:xfrm>
        </p:grpSpPr>
        <p:sp>
          <p:nvSpPr>
            <p:cNvPr id="52" name="Google Shape;52;p32"/>
            <p:cNvSpPr/>
            <p:nvPr/>
          </p:nvSpPr>
          <p:spPr>
            <a:xfrm>
              <a:off x="2698193" y="1145908"/>
              <a:ext cx="1320903" cy="323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5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ขอขอบคุณคุณ</a:t>
              </a:r>
              <a:endParaRPr sz="15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3062839" y="1596088"/>
              <a:ext cx="576986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99"/>
                  </a:solidFill>
                  <a:latin typeface="Times"/>
                  <a:ea typeface="Times"/>
                  <a:cs typeface="Times"/>
                  <a:sym typeface="Times"/>
                </a:rPr>
                <a:t>Cпасибо</a:t>
              </a:r>
              <a:endParaRPr sz="1200" b="1" i="0" u="none" strike="noStrike" cap="none" dirty="0">
                <a:solidFill>
                  <a:srgbClr val="006699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2274029" y="2702273"/>
              <a:ext cx="3693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FF0000"/>
                  </a:solidFill>
                  <a:latin typeface="Times"/>
                  <a:ea typeface="Times"/>
                  <a:cs typeface="Times"/>
                  <a:sym typeface="Times"/>
                </a:rPr>
                <a:t>谢谢</a:t>
              </a:r>
              <a:endParaRPr sz="1200" b="1" i="0" u="none" strike="noStrike" cap="none" dirty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" name="Google Shape;55;p32"/>
            <p:cNvSpPr/>
            <p:nvPr/>
          </p:nvSpPr>
          <p:spPr>
            <a:xfrm>
              <a:off x="3819396" y="1576827"/>
              <a:ext cx="940404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D6ECEE"/>
                  </a:solidFill>
                  <a:latin typeface="Georgia"/>
                  <a:ea typeface="Georgia"/>
                  <a:cs typeface="Georgia"/>
                  <a:sym typeface="Georgia"/>
                </a:rPr>
                <a:t>Terima Kasih</a:t>
              </a:r>
              <a:endParaRPr sz="1200" b="1" i="0" u="none" strike="noStrike" cap="none" dirty="0">
                <a:solidFill>
                  <a:srgbClr val="D6ECE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32"/>
            <p:cNvSpPr/>
            <p:nvPr/>
          </p:nvSpPr>
          <p:spPr>
            <a:xfrm>
              <a:off x="2870866" y="2887039"/>
              <a:ext cx="600166" cy="253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b="1" i="0" u="none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Salamat</a:t>
              </a:r>
              <a:endParaRPr dirty="0"/>
            </a:p>
          </p:txBody>
        </p:sp>
        <p:sp>
          <p:nvSpPr>
            <p:cNvPr id="57" name="Google Shape;57;p32"/>
            <p:cNvSpPr/>
            <p:nvPr/>
          </p:nvSpPr>
          <p:spPr>
            <a:xfrm>
              <a:off x="2796360" y="2689037"/>
              <a:ext cx="43425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B0F0"/>
                  </a:solidFill>
                  <a:latin typeface="Times"/>
                  <a:ea typeface="Times"/>
                  <a:cs typeface="Times"/>
                  <a:sym typeface="Times"/>
                </a:rPr>
                <a:t>Kiitos</a:t>
              </a:r>
              <a:endParaRPr sz="1200" b="1" i="0" u="none" strike="noStrike" cap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854653" y="2042657"/>
              <a:ext cx="319271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Merci</a:t>
              </a:r>
              <a:endParaRPr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2772358" y="2458415"/>
              <a:ext cx="43064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Danke</a:t>
              </a:r>
              <a:endParaRPr sz="12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1344492" y="1600301"/>
              <a:ext cx="189005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6600FF"/>
                  </a:solidFill>
                  <a:latin typeface="Times"/>
                  <a:ea typeface="Times"/>
                  <a:cs typeface="Times"/>
                  <a:sym typeface="Times"/>
                </a:rPr>
                <a:t>शुक्रिया</a:t>
              </a:r>
              <a:endParaRPr sz="1200" b="1" i="0" u="none" strike="noStrike" cap="none" dirty="0">
                <a:solidFill>
                  <a:srgbClr val="6600FF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1" name="Google Shape;61;p32"/>
            <p:cNvSpPr/>
            <p:nvPr/>
          </p:nvSpPr>
          <p:spPr>
            <a:xfrm>
              <a:off x="1989264" y="1562178"/>
              <a:ext cx="650661" cy="36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i="0" u="none" strike="noStrike" cap="none">
                  <a:solidFill>
                    <a:srgbClr val="33CC33"/>
                  </a:solidFill>
                  <a:latin typeface="Arabic Typesetting"/>
                  <a:ea typeface="Arabic Typesetting"/>
                  <a:cs typeface="Arabic Typesetting"/>
                  <a:sym typeface="Arabic Typesetting"/>
                </a:rPr>
                <a:t>Köszönöm</a:t>
              </a:r>
              <a:endParaRPr sz="1800" b="1" i="0" u="none" strike="noStrike" cap="none" dirty="0">
                <a:solidFill>
                  <a:srgbClr val="33CC33"/>
                </a:solidFill>
                <a:latin typeface="Arabic Typesetting"/>
                <a:ea typeface="Arabic Typesetting"/>
                <a:cs typeface="Arabic Typesetting"/>
                <a:sym typeface="Arabic Typesetting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5489280" y="2077159"/>
              <a:ext cx="620605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0066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ありがとう</a:t>
              </a:r>
              <a:endParaRPr sz="1200" b="1" i="0" u="none" strike="noStrike" cap="none" dirty="0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507022" y="2463949"/>
              <a:ext cx="70356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222268"/>
                  </a:solidFill>
                  <a:latin typeface="Batang"/>
                  <a:ea typeface="Batang"/>
                  <a:cs typeface="Batang"/>
                  <a:sym typeface="Batang"/>
                </a:rPr>
                <a:t>감사합니다</a:t>
              </a:r>
              <a:endParaRPr sz="1200" b="1" i="0" u="none" strike="noStrike" cap="none" dirty="0">
                <a:solidFill>
                  <a:srgbClr val="222268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4698781" y="2447497"/>
              <a:ext cx="517210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339966"/>
                  </a:solidFill>
                  <a:latin typeface="Times"/>
                  <a:ea typeface="Times"/>
                  <a:cs typeface="Times"/>
                  <a:sym typeface="Times"/>
                </a:rPr>
                <a:t>நன்றி</a:t>
              </a:r>
              <a:endParaRPr sz="1200" b="1" i="0" u="none" strike="noStrike" cap="none" dirty="0">
                <a:solidFill>
                  <a:srgbClr val="33996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1293259" y="2491229"/>
              <a:ext cx="969258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72BFC5"/>
                  </a:solidFill>
                  <a:latin typeface="Times"/>
                  <a:ea typeface="Times"/>
                  <a:cs typeface="Times"/>
                  <a:sym typeface="Times"/>
                </a:rPr>
                <a:t>তোমাকে ধন্যবাদ</a:t>
              </a:r>
              <a:endParaRPr sz="1200" b="1" i="0" u="none" strike="noStrike" cap="none" dirty="0">
                <a:solidFill>
                  <a:srgbClr val="72BFC5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2759294" y="1404497"/>
              <a:ext cx="73000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با تشکر از شما</a:t>
              </a:r>
              <a:endParaRPr sz="1200" b="1" i="0" u="none" strike="noStrike" cap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>
              <a:off x="1904681" y="1384643"/>
              <a:ext cx="500379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990000"/>
                  </a:solidFill>
                  <a:latin typeface="Times"/>
                  <a:ea typeface="Times"/>
                  <a:cs typeface="Times"/>
                  <a:sym typeface="Times"/>
                </a:rPr>
                <a:t>cảm ơn</a:t>
              </a:r>
              <a:endParaRPr sz="1200" b="1" i="0" u="none" strike="noStrike" cap="none" dirty="0">
                <a:solidFill>
                  <a:srgbClr val="99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>
              <a:off x="1188029" y="1690274"/>
              <a:ext cx="4752988" cy="78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4500" b="1" i="0" u="none" strike="noStrike" cap="none">
                  <a:solidFill>
                    <a:srgbClr val="000099"/>
                  </a:solidFill>
                  <a:latin typeface="Georgia"/>
                  <a:ea typeface="Georgia"/>
                  <a:cs typeface="Georgia"/>
                  <a:sym typeface="Georgia"/>
                </a:rPr>
                <a:t>Thank You</a:t>
              </a:r>
              <a:endParaRPr sz="4500" b="1" i="0" u="none" strike="noStrike" cap="none" dirty="0">
                <a:solidFill>
                  <a:srgbClr val="000099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3407400" y="2704887"/>
              <a:ext cx="644842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rgbClr val="A3A3E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Gracias</a:t>
              </a:r>
              <a:endParaRPr sz="1200" b="1" i="0" u="none" strike="noStrike" cap="none" dirty="0">
                <a:solidFill>
                  <a:srgbClr val="A3A3E0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3881534" y="1381429"/>
              <a:ext cx="708033" cy="2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rgbClr val="00FF00"/>
                  </a:solidFill>
                  <a:latin typeface="Bell MT"/>
                  <a:ea typeface="Bell MT"/>
                  <a:cs typeface="Bell MT"/>
                  <a:sym typeface="Bell MT"/>
                </a:rPr>
                <a:t>Dziękujemy</a:t>
              </a:r>
              <a:endParaRPr sz="1200" b="0" i="0" u="none" strike="noStrike" cap="none" dirty="0">
                <a:solidFill>
                  <a:srgbClr val="00FF00"/>
                </a:solidFill>
                <a:latin typeface="Bell MT"/>
                <a:ea typeface="Bell MT"/>
                <a:cs typeface="Bell MT"/>
                <a:sym typeface="Bel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87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ctrTitle"/>
          </p:nvPr>
        </p:nvSpPr>
        <p:spPr>
          <a:xfrm>
            <a:off x="3657600" y="1219200"/>
            <a:ext cx="8331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ubTitle" idx="1"/>
          </p:nvPr>
        </p:nvSpPr>
        <p:spPr>
          <a:xfrm>
            <a:off x="3657600" y="4267200"/>
            <a:ext cx="8331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9552517" y="55563"/>
            <a:ext cx="254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217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80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9414c149_3_172"/>
          <p:cNvSpPr/>
          <p:nvPr/>
        </p:nvSpPr>
        <p:spPr>
          <a:xfrm>
            <a:off x="0" y="6459538"/>
            <a:ext cx="121920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Singapore Institute of Manufacturing Technology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899414c149_3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99100"/>
            <a:ext cx="23495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899414c149_3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0" y="5918200"/>
            <a:ext cx="1752603" cy="595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98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AStar_Powerpoint_Image Template05.jp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8283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/>
        </p:nvSpPr>
        <p:spPr>
          <a:xfrm>
            <a:off x="2135560" y="6543898"/>
            <a:ext cx="7920880" cy="31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Copyright © Singapore Institute of Manufacturing Technology</a:t>
            </a:r>
            <a:endParaRPr dirty="0"/>
          </a:p>
          <a:p>
            <a:pPr marL="0" marR="0" lvl="0" indent="0" algn="ctr" rtl="0">
              <a:lnSpc>
                <a:spcPct val="825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Rights Reserved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E1AE-7D08-6F51-E84F-1FB9E0487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613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8156-33C5-4EE2-BFCC-50E9C725F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1776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forkids.co.uk/#!/worksheet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emf"/><Relationship Id="rId3" Type="http://schemas.openxmlformats.org/officeDocument/2006/relationships/image" Target="../media/image7.png"/><Relationship Id="rId7" Type="http://schemas.openxmlformats.org/officeDocument/2006/relationships/image" Target="../media/image9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oleObject" Target="../embeddings/oleObject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emf"/><Relationship Id="rId5" Type="http://schemas.openxmlformats.org/officeDocument/2006/relationships/image" Target="../media/image8.emf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png"/><Relationship Id="rId1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25.emf"/><Relationship Id="rId3" Type="http://schemas.openxmlformats.org/officeDocument/2006/relationships/image" Target="../media/image16.PNG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2.emf"/><Relationship Id="rId17" Type="http://schemas.openxmlformats.org/officeDocument/2006/relationships/oleObject" Target="../embeddings/oleObject12.bin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oleObject" Target="../embeddings/oleObject9.bin"/><Relationship Id="rId5" Type="http://schemas.openxmlformats.org/officeDocument/2006/relationships/image" Target="../media/image18.PNG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21.e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0F0E-9F86-ECAC-05F5-C53FE9B33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Teach Computers to Recognize 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76211-F18E-A0DD-FAFC-828CBA642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E9BB2-B296-A8EE-6168-E5096B79CB0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Digital Manufacturing Division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056F7-B583-47AC-6315-05B2AB441C4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Dr. Du Pengfei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7B466C-6E94-90F8-B58A-D125C1EC164C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Virtual System</a:t>
            </a:r>
          </a:p>
        </p:txBody>
      </p:sp>
    </p:spTree>
    <p:extLst>
      <p:ext uri="{BB962C8B-B14F-4D97-AF65-F5344CB8AC3E}">
        <p14:creationId xmlns:p14="http://schemas.microsoft.com/office/powerpoint/2010/main" val="334283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7EB4-4ED0-D16F-BD58-5E760221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AE3F0-DE1D-C869-B2B3-B3835E55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1" y="1009334"/>
            <a:ext cx="10858500" cy="5320444"/>
          </a:xfrm>
        </p:spPr>
        <p:txBody>
          <a:bodyPr/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Aim: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have a deeper understanding of how AI works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get hands on experiences of setting up a typical AI application</a:t>
            </a:r>
          </a:p>
          <a:p>
            <a:pPr marL="114300" indent="0">
              <a:buNone/>
            </a:pP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Topics of hands-on training computer for object recognition: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Classification</a:t>
            </a:r>
            <a:endParaRPr lang="en-US" altLang="zh-CN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Pose Estimation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Detection</a:t>
            </a:r>
          </a:p>
          <a:p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 Learning using Scratch (</a:t>
            </a: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https://machinelearningforkids.co.uk/#!/worksheets</a:t>
            </a: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)</a:t>
            </a:r>
          </a:p>
          <a:p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Tools needed for each pupils:</a:t>
            </a:r>
          </a:p>
          <a:p>
            <a:pPr lvl="1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thumb drive (GS)</a:t>
            </a:r>
          </a:p>
          <a:p>
            <a:pPr lvl="1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pcs laptop with built-in camera, internet access and google chrome browser (GS)</a:t>
            </a:r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1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4960-66A9-F730-0255-6A203855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 and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EF12C-46F9-0245-E266-61A686A56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4500"/>
            <a:ext cx="2743200" cy="365125"/>
          </a:xfrm>
        </p:spPr>
        <p:txBody>
          <a:bodyPr/>
          <a:lstStyle/>
          <a:p>
            <a:fld id="{AF418156-33C5-4EE2-BFCC-50E9C725F2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DA391-B0E7-E694-DD17-469659A1BE0E}"/>
              </a:ext>
            </a:extLst>
          </p:cNvPr>
          <p:cNvSpPr txBox="1"/>
          <p:nvPr/>
        </p:nvSpPr>
        <p:spPr>
          <a:xfrm>
            <a:off x="921058" y="778560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ourney of Four 1.5-hour Sessions: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9D6C3F1-6316-3E27-7A30-EB9F1379C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74501"/>
              </p:ext>
            </p:extLst>
          </p:nvPr>
        </p:nvGraphicFramePr>
        <p:xfrm>
          <a:off x="1170621" y="1248181"/>
          <a:ext cx="1038810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54">
                  <a:extLst>
                    <a:ext uri="{9D8B030D-6E8A-4147-A177-3AD203B41FA5}">
                      <a16:colId xmlns:a16="http://schemas.microsoft.com/office/drawing/2014/main" val="962210800"/>
                    </a:ext>
                  </a:extLst>
                </a:gridCol>
                <a:gridCol w="5062769">
                  <a:extLst>
                    <a:ext uri="{9D8B030D-6E8A-4147-A177-3AD203B41FA5}">
                      <a16:colId xmlns:a16="http://schemas.microsoft.com/office/drawing/2014/main" val="3079819244"/>
                    </a:ext>
                  </a:extLst>
                </a:gridCol>
                <a:gridCol w="4638583">
                  <a:extLst>
                    <a:ext uri="{9D8B030D-6E8A-4147-A177-3AD203B41FA5}">
                      <a16:colId xmlns:a16="http://schemas.microsoft.com/office/drawing/2014/main" val="1828680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P5/P6 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Hands-on Scratch Project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6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27/6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What is AI, How and Why?</a:t>
                      </a:r>
                    </a:p>
                    <a:p>
                      <a:r>
                        <a:rPr lang="en-US" dirty="0"/>
                        <a:t>(30-min) Introduction and Briefing</a:t>
                      </a:r>
                    </a:p>
                    <a:p>
                      <a:endParaRPr lang="en-US" dirty="0"/>
                    </a:p>
                    <a:p>
                      <a:r>
                        <a:rPr lang="en-US" b="1" dirty="0"/>
                        <a:t>Our First AI Program:</a:t>
                      </a:r>
                    </a:p>
                    <a:p>
                      <a:r>
                        <a:rPr lang="en-US" b="1" dirty="0"/>
                        <a:t>Image Classification (Two labels): Car OR Cup</a:t>
                      </a:r>
                    </a:p>
                    <a:p>
                      <a:r>
                        <a:rPr lang="en-US" dirty="0"/>
                        <a:t>(60-min) Image collection; Training; Coding.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Linked application: Recyclables Sorting; Coin sorting,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5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Dataset Preparation:</a:t>
                      </a:r>
                      <a:br>
                        <a:rPr lang="en-US" b="1" dirty="0"/>
                      </a:br>
                      <a:r>
                        <a:rPr lang="en-US" b="1" dirty="0"/>
                        <a:t>Building our Perfect “Textbooks”</a:t>
                      </a:r>
                    </a:p>
                    <a:p>
                      <a:r>
                        <a:rPr lang="en-US" dirty="0"/>
                        <a:t>(15-min) Introduction and Briefing</a:t>
                      </a:r>
                    </a:p>
                    <a:p>
                      <a:endParaRPr lang="en-US" dirty="0"/>
                    </a:p>
                    <a:p>
                      <a:r>
                        <a:rPr lang="en-US" b="1" dirty="0"/>
                        <a:t>Two Hands-on Program:</a:t>
                      </a:r>
                    </a:p>
                    <a:p>
                      <a:r>
                        <a:rPr lang="en-US" b="1" dirty="0"/>
                        <a:t>Image Classification (Multiple labels):</a:t>
                      </a:r>
                    </a:p>
                    <a:p>
                      <a:r>
                        <a:rPr lang="en-US" b="1" dirty="0"/>
                        <a:t>Fruits Fooled; Rock-Paper-Scissors</a:t>
                      </a:r>
                    </a:p>
                    <a:p>
                      <a:r>
                        <a:rPr lang="en-US" dirty="0"/>
                        <a:t>(75-min) Image collection; Training; Coding.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Linked application: Recyclables Sorting; Coin sorting, etc.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9865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7686AA-6993-0E2A-F4EB-2216A16E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827" y="1692877"/>
            <a:ext cx="2818039" cy="1824796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25CDBEC-752E-8564-C4CE-CB217420A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687125"/>
              </p:ext>
            </p:extLst>
          </p:nvPr>
        </p:nvGraphicFramePr>
        <p:xfrm>
          <a:off x="6960394" y="264455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4" imgW="914400" imgH="806463" progId="AcroExch.Document.DC">
                  <p:embed/>
                </p:oleObj>
              </mc:Choice>
              <mc:Fallback>
                <p:oleObj name="Acrobat Document" showAsIcon="1" r:id="rId4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60394" y="264455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47DC06C-4A45-247D-E2C8-98BB39BC5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958216"/>
              </p:ext>
            </p:extLst>
          </p:nvPr>
        </p:nvGraphicFramePr>
        <p:xfrm>
          <a:off x="6960394" y="178795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6" imgW="914400" imgH="806463" progId="AcroExch.Document.DC">
                  <p:embed/>
                </p:oleObj>
              </mc:Choice>
              <mc:Fallback>
                <p:oleObj name="Acrobat Document" showAsIcon="1" r:id="rId6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60394" y="178795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30B3D0D-3B17-94A9-B1E3-F5F1F7DD1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8499" y="3658641"/>
            <a:ext cx="2611367" cy="190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88A80-D65F-0AD7-0C21-B96B4D5FD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756" y="4261676"/>
            <a:ext cx="2685044" cy="1739979"/>
          </a:xfrm>
          <a:prstGeom prst="rect">
            <a:avLst/>
          </a:prstGeom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8917FCD-CD9E-7C0F-81BD-51ECF9C92A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529719"/>
              </p:ext>
            </p:extLst>
          </p:nvPr>
        </p:nvGraphicFramePr>
        <p:xfrm>
          <a:off x="7024456" y="365864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0" imgW="914400" imgH="806463" progId="AcroExch.Document.DC">
                  <p:embed/>
                </p:oleObj>
              </mc:Choice>
              <mc:Fallback>
                <p:oleObj name="Acrobat Document" showAsIcon="1" r:id="rId10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24456" y="365864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CDED6CE-94A5-16F6-FAF6-6AD057724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502860"/>
              </p:ext>
            </p:extLst>
          </p:nvPr>
        </p:nvGraphicFramePr>
        <p:xfrm>
          <a:off x="7942771" y="365864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2" imgW="914400" imgH="806463" progId="AcroExch.Document.DC">
                  <p:embed/>
                </p:oleObj>
              </mc:Choice>
              <mc:Fallback>
                <p:oleObj name="Acrobat Document" showAsIcon="1" r:id="rId12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42771" y="365864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A76034A-F6D0-21B7-38D3-B291C74F8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27875"/>
              </p:ext>
            </p:extLst>
          </p:nvPr>
        </p:nvGraphicFramePr>
        <p:xfrm>
          <a:off x="7024456" y="496324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4" imgW="914400" imgH="806463" progId="AcroExch.Document.DC">
                  <p:embed/>
                </p:oleObj>
              </mc:Choice>
              <mc:Fallback>
                <p:oleObj name="Acrobat Document" showAsIcon="1" r:id="rId14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4456" y="496324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F633562-6470-E771-671B-E4DC7AD39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457085"/>
              </p:ext>
            </p:extLst>
          </p:nvPr>
        </p:nvGraphicFramePr>
        <p:xfrm>
          <a:off x="8006629" y="496324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6" imgW="914400" imgH="806463" progId="AcroExch.Document.DC">
                  <p:embed/>
                </p:oleObj>
              </mc:Choice>
              <mc:Fallback>
                <p:oleObj name="Acrobat Document" showAsIcon="1" r:id="rId16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006629" y="496324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399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4960-66A9-F730-0255-6A203855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 and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EF12C-46F9-0245-E266-61A686A56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4500"/>
            <a:ext cx="2743200" cy="365125"/>
          </a:xfrm>
        </p:spPr>
        <p:txBody>
          <a:bodyPr/>
          <a:lstStyle/>
          <a:p>
            <a:fld id="{AF418156-33C5-4EE2-BFCC-50E9C725F26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DA391-B0E7-E694-DD17-469659A1BE0E}"/>
              </a:ext>
            </a:extLst>
          </p:cNvPr>
          <p:cNvSpPr txBox="1"/>
          <p:nvPr/>
        </p:nvSpPr>
        <p:spPr>
          <a:xfrm>
            <a:off x="921058" y="778560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ourney of Four 1.5-hour Sessions: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9D6C3F1-6316-3E27-7A30-EB9F1379C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846712"/>
              </p:ext>
            </p:extLst>
          </p:nvPr>
        </p:nvGraphicFramePr>
        <p:xfrm>
          <a:off x="1170621" y="1248181"/>
          <a:ext cx="10388106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54">
                  <a:extLst>
                    <a:ext uri="{9D8B030D-6E8A-4147-A177-3AD203B41FA5}">
                      <a16:colId xmlns:a16="http://schemas.microsoft.com/office/drawing/2014/main" val="962210800"/>
                    </a:ext>
                  </a:extLst>
                </a:gridCol>
                <a:gridCol w="5062769">
                  <a:extLst>
                    <a:ext uri="{9D8B030D-6E8A-4147-A177-3AD203B41FA5}">
                      <a16:colId xmlns:a16="http://schemas.microsoft.com/office/drawing/2014/main" val="3079819244"/>
                    </a:ext>
                  </a:extLst>
                </a:gridCol>
                <a:gridCol w="4638583">
                  <a:extLst>
                    <a:ext uri="{9D8B030D-6E8A-4147-A177-3AD203B41FA5}">
                      <a16:colId xmlns:a16="http://schemas.microsoft.com/office/drawing/2014/main" val="1828680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P5/P6 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Hands-on Scratch Project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6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Closer-to-</a:t>
                      </a:r>
                      <a:r>
                        <a:rPr lang="en-US" b="1" dirty="0" err="1"/>
                        <a:t>reallife</a:t>
                      </a:r>
                      <a:r>
                        <a:rPr lang="en-US" b="1" dirty="0"/>
                        <a:t> AI: Pretrained and Image Recognition</a:t>
                      </a:r>
                    </a:p>
                    <a:p>
                      <a:r>
                        <a:rPr lang="en-US" dirty="0"/>
                        <a:t>(15-min) Introduction and Briefing</a:t>
                      </a:r>
                    </a:p>
                    <a:p>
                      <a:endParaRPr lang="en-US" dirty="0"/>
                    </a:p>
                    <a:p>
                      <a:r>
                        <a:rPr lang="en-US" b="1" dirty="0"/>
                        <a:t>Two Hands-on Program:</a:t>
                      </a:r>
                    </a:p>
                    <a:p>
                      <a:r>
                        <a:rPr lang="en-US" b="1" dirty="0"/>
                        <a:t>Image Recognition:</a:t>
                      </a:r>
                    </a:p>
                    <a:p>
                      <a:r>
                        <a:rPr lang="en-US" b="1" dirty="0"/>
                        <a:t>(35-min) I-Spy;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Pre-trained model deployment + Coding.</a:t>
                      </a:r>
                      <a:endParaRPr lang="en-US" b="1" dirty="0"/>
                    </a:p>
                    <a:p>
                      <a:r>
                        <a:rPr lang="en-US" b="1" dirty="0"/>
                        <a:t>(40-min</a:t>
                      </a:r>
                      <a:r>
                        <a:rPr lang="en-US" b="1"/>
                        <a:t>) Captcha; </a:t>
                      </a:r>
                      <a:endParaRPr lang="en-US" b="1" dirty="0"/>
                    </a:p>
                    <a:p>
                      <a:r>
                        <a:rPr lang="en-US" dirty="0"/>
                        <a:t>Online Image collection; Training; Coding.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5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Typical Recognition Variants:</a:t>
                      </a:r>
                      <a:br>
                        <a:rPr lang="en-US" b="1" dirty="0"/>
                      </a:br>
                      <a:r>
                        <a:rPr lang="en-US" b="1" dirty="0"/>
                        <a:t>OCR + Face-detection</a:t>
                      </a:r>
                    </a:p>
                    <a:p>
                      <a:r>
                        <a:rPr lang="en-US" dirty="0"/>
                        <a:t>(15-min) Introduction and Briefing</a:t>
                      </a:r>
                    </a:p>
                    <a:p>
                      <a:endParaRPr lang="en-US" dirty="0"/>
                    </a:p>
                    <a:p>
                      <a:r>
                        <a:rPr lang="en-US" b="1" dirty="0"/>
                        <a:t>Two Hands-on Program:</a:t>
                      </a:r>
                    </a:p>
                    <a:p>
                      <a:r>
                        <a:rPr lang="en-US" b="1" dirty="0"/>
                        <a:t>Image Recognition:</a:t>
                      </a:r>
                    </a:p>
                    <a:p>
                      <a:r>
                        <a:rPr lang="en-US" b="1" dirty="0"/>
                        <a:t>(35-min) </a:t>
                      </a:r>
                      <a:r>
                        <a:rPr lang="en-US" b="1" dirty="0" err="1"/>
                        <a:t>Mailman_Max</a:t>
                      </a:r>
                      <a:r>
                        <a:rPr lang="en-US" b="1" dirty="0"/>
                        <a:t>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Image collection; Training; Coding.</a:t>
                      </a:r>
                      <a:endParaRPr lang="en-US" b="1" dirty="0"/>
                    </a:p>
                    <a:p>
                      <a:r>
                        <a:rPr lang="en-US" b="1" dirty="0"/>
                        <a:t>(40-min) </a:t>
                      </a:r>
                      <a:r>
                        <a:rPr lang="en-US" b="1" dirty="0" err="1"/>
                        <a:t>Emoji_Mask</a:t>
                      </a:r>
                      <a:r>
                        <a:rPr lang="en-US" b="1" dirty="0"/>
                        <a:t>; </a:t>
                      </a:r>
                    </a:p>
                    <a:p>
                      <a:r>
                        <a:rPr lang="en-US" dirty="0"/>
                        <a:t>Pre-trained model deployment + Coding.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Linked application: Hand-writing AI; Facial recognition,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9865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30B3D0D-3B17-94A9-B1E3-F5F1F7DD1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5654" y="4236601"/>
            <a:ext cx="2611367" cy="1792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88A80-D65F-0AD7-0C21-B96B4D5FD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5911" y="4789515"/>
            <a:ext cx="2685044" cy="1732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012F07-F85D-15D5-4592-8F9B4C06F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7171" y="1696677"/>
            <a:ext cx="2611367" cy="182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4A27D-0C25-6824-B2C6-7960AAAF4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7428" y="2279523"/>
            <a:ext cx="2685044" cy="1701111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BEFB83E-9B99-B2FF-E709-A06D6BF09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471401"/>
              </p:ext>
            </p:extLst>
          </p:nvPr>
        </p:nvGraphicFramePr>
        <p:xfrm>
          <a:off x="6881812" y="416004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7" imgW="914400" imgH="806463" progId="AcroExch.Document.DC">
                  <p:embed/>
                </p:oleObj>
              </mc:Choice>
              <mc:Fallback>
                <p:oleObj name="Acrobat Document" showAsIcon="1" r:id="rId7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81812" y="416004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07601679-69F1-7EAD-3568-1CD023643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214117"/>
              </p:ext>
            </p:extLst>
          </p:nvPr>
        </p:nvGraphicFramePr>
        <p:xfrm>
          <a:off x="7796212" y="4130323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9" imgW="914400" imgH="806463" progId="AcroExch.Document.DC">
                  <p:embed/>
                </p:oleObj>
              </mc:Choice>
              <mc:Fallback>
                <p:oleObj name="Acrobat Document" showAsIcon="1" r:id="rId9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96212" y="4130323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0647593A-10B0-B329-A01E-61ECD4CC6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418982"/>
              </p:ext>
            </p:extLst>
          </p:nvPr>
        </p:nvGraphicFramePr>
        <p:xfrm>
          <a:off x="6881812" y="520659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1" imgW="914400" imgH="806463" progId="AcroExch.Document.DC">
                  <p:embed/>
                </p:oleObj>
              </mc:Choice>
              <mc:Fallback>
                <p:oleObj name="Acrobat Document" showAsIcon="1" r:id="rId11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81812" y="520659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E6FAFDD-8D39-51B1-5D5D-4271FA03E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576489"/>
              </p:ext>
            </p:extLst>
          </p:nvPr>
        </p:nvGraphicFramePr>
        <p:xfrm>
          <a:off x="7796212" y="520659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3" imgW="914400" imgH="806463" progId="AcroExch.Document.DC">
                  <p:embed/>
                </p:oleObj>
              </mc:Choice>
              <mc:Fallback>
                <p:oleObj name="Acrobat Document" showAsIcon="1" r:id="rId13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6212" y="520659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F9E00841-0A5D-F618-7AEF-11EEE82EFF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331634"/>
              </p:ext>
            </p:extLst>
          </p:nvPr>
        </p:nvGraphicFramePr>
        <p:xfrm>
          <a:off x="6989763" y="1924050"/>
          <a:ext cx="6969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5" imgW="696600" imgH="615960" progId="AcroExch.Document.DC">
                  <p:embed/>
                </p:oleObj>
              </mc:Choice>
              <mc:Fallback>
                <p:oleObj name="Acrobat Document" showAsIcon="1" r:id="rId15" imgW="696600" imgH="61596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989763" y="1924050"/>
                        <a:ext cx="696912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F1234FB4-B9DB-1B30-E53E-E428E01B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651558"/>
              </p:ext>
            </p:extLst>
          </p:nvPr>
        </p:nvGraphicFramePr>
        <p:xfrm>
          <a:off x="6881812" y="300953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7" imgW="914400" imgH="806463" progId="AcroExch.Document.DC">
                  <p:embed/>
                </p:oleObj>
              </mc:Choice>
              <mc:Fallback>
                <p:oleObj name="Acrobat Document" showAsIcon="1" r:id="rId17" imgW="914400" imgH="80646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81812" y="300953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0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076514"/>
      </p:ext>
    </p:extLst>
  </p:cSld>
  <p:clrMapOvr>
    <a:masterClrMapping/>
  </p:clrMapOvr>
</p:sld>
</file>

<file path=ppt/theme/theme1.xml><?xml version="1.0" encoding="utf-8"?>
<a:theme xmlns:a="http://schemas.openxmlformats.org/drawingml/2006/main" name="ASTAR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351</Words>
  <Application>Microsoft Office PowerPoint</Application>
  <PresentationFormat>Widescreen</PresentationFormat>
  <Paragraphs>89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21" baseType="lpstr">
      <vt:lpstr>Batang</vt:lpstr>
      <vt:lpstr>Sigmar One</vt:lpstr>
      <vt:lpstr>Arabic Typesetting</vt:lpstr>
      <vt:lpstr>Arial</vt:lpstr>
      <vt:lpstr>Arial Black</vt:lpstr>
      <vt:lpstr>Bell MT</vt:lpstr>
      <vt:lpstr>Calibri</vt:lpstr>
      <vt:lpstr>Georgia</vt:lpstr>
      <vt:lpstr>Open Sans</vt:lpstr>
      <vt:lpstr>Rockwell</vt:lpstr>
      <vt:lpstr>Times</vt:lpstr>
      <vt:lpstr>Verdana</vt:lpstr>
      <vt:lpstr>Wingdings</vt:lpstr>
      <vt:lpstr>ASTAR2020</vt:lpstr>
      <vt:lpstr>Acrobat Document</vt:lpstr>
      <vt:lpstr>Adobe Acrobat Document</vt:lpstr>
      <vt:lpstr>How to Teach Computers to Recognize Things</vt:lpstr>
      <vt:lpstr>Overview</vt:lpstr>
      <vt:lpstr>Contents and Schedule</vt:lpstr>
      <vt:lpstr>Contents and 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Teach Computers to Recognize Things</dc:title>
  <dc:creator>Du Pengfei Dr</dc:creator>
  <cp:lastModifiedBy>Du Pengfei</cp:lastModifiedBy>
  <cp:revision>32</cp:revision>
  <dcterms:created xsi:type="dcterms:W3CDTF">2023-01-16T07:44:20Z</dcterms:created>
  <dcterms:modified xsi:type="dcterms:W3CDTF">2024-07-10T06:37:05Z</dcterms:modified>
</cp:coreProperties>
</file>